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064E13-5BCD-414D-BF67-160C91D6119E}"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125956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4E13-5BCD-414D-BF67-160C91D6119E}"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1684337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064E13-5BCD-414D-BF67-160C91D6119E}"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54687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064E13-5BCD-414D-BF67-160C91D6119E}"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2352048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064E13-5BCD-414D-BF67-160C91D6119E}" type="datetimeFigureOut">
              <a:rPr lang="en-US" smtClean="0"/>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194767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064E13-5BCD-414D-BF67-160C91D6119E}" type="datetimeFigureOut">
              <a:rPr lang="en-US" smtClean="0"/>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317058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64E13-5BCD-414D-BF67-160C91D6119E}" type="datetimeFigureOut">
              <a:rPr lang="en-US" smtClean="0"/>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1999859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064E13-5BCD-414D-BF67-160C91D6119E}"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834548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064E13-5BCD-414D-BF67-160C91D6119E}"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505475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4E13-5BCD-414D-BF67-160C91D6119E}"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1657076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4E13-5BCD-414D-BF67-160C91D6119E}"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95D62-CF48-4B78-872B-E19F53C955E0}" type="slidenum">
              <a:rPr lang="en-US" smtClean="0"/>
              <a:t>‹#›</a:t>
            </a:fld>
            <a:endParaRPr lang="en-US"/>
          </a:p>
        </p:txBody>
      </p:sp>
    </p:spTree>
    <p:extLst>
      <p:ext uri="{BB962C8B-B14F-4D97-AF65-F5344CB8AC3E}">
        <p14:creationId xmlns:p14="http://schemas.microsoft.com/office/powerpoint/2010/main" val="982435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064E13-5BCD-414D-BF67-160C91D6119E}" type="datetimeFigureOut">
              <a:rPr lang="en-US" smtClean="0"/>
              <a:t>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695D62-CF48-4B78-872B-E19F53C955E0}" type="slidenum">
              <a:rPr lang="en-US" smtClean="0"/>
              <a:t>‹#›</a:t>
            </a:fld>
            <a:endParaRPr lang="en-US"/>
          </a:p>
        </p:txBody>
      </p:sp>
    </p:spTree>
    <p:extLst>
      <p:ext uri="{BB962C8B-B14F-4D97-AF65-F5344CB8AC3E}">
        <p14:creationId xmlns:p14="http://schemas.microsoft.com/office/powerpoint/2010/main" val="111372223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026" name="Picture 2" descr="Sergei Parajanov: The Collages of the Magician of Cinema"/>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121920"/>
            <a:ext cx="12192001" cy="76437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06137" y="2465312"/>
            <a:ext cx="9779725" cy="1569660"/>
          </a:xfrm>
          <a:prstGeom prst="rect">
            <a:avLst/>
          </a:prstGeom>
          <a:noFill/>
        </p:spPr>
        <p:txBody>
          <a:bodyPr wrap="square" rtlCol="0">
            <a:spAutoFit/>
          </a:bodyPr>
          <a:lstStyle/>
          <a:p>
            <a:r>
              <a:rPr lang="en-US" sz="9600" dirty="0" smtClean="0">
                <a:solidFill>
                  <a:schemeClr val="bg1"/>
                </a:solidFill>
                <a:latin typeface="Tahoma" panose="020B0604030504040204" pitchFamily="34" charset="0"/>
                <a:ea typeface="Tahoma" panose="020B0604030504040204" pitchFamily="34" charset="0"/>
                <a:cs typeface="Tahoma" panose="020B0604030504040204" pitchFamily="34" charset="0"/>
              </a:rPr>
              <a:t>Sergei Parajanov</a:t>
            </a:r>
            <a:endParaRPr lang="en-US" sz="9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04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descr="Maestro Sergei Parajanov – Parajanov-Vartanov Institut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12192000" cy="73413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6093" y="781083"/>
            <a:ext cx="8299268" cy="4031873"/>
          </a:xfrm>
          <a:prstGeom prst="rect">
            <a:avLst/>
          </a:prstGeom>
        </p:spPr>
        <p:txBody>
          <a:bodyPr wrap="square">
            <a:spAutoFit/>
          </a:bodyPr>
          <a:lstStyle/>
          <a:p>
            <a:r>
              <a:rPr lang="en-US" sz="3200" b="0" i="0" dirty="0" smtClean="0">
                <a:solidFill>
                  <a:schemeClr val="bg1"/>
                </a:solidFill>
                <a:effectLst/>
                <a:latin typeface="Courier Prime"/>
              </a:rPr>
              <a:t>Sergei Parajanov (1924–1990) was a world-renowned Armenian film director and artist, celebrated for his unique and visionary approach to cinema. Parajanov is considered one of the most influential filmmakers in the history of cinema, known for his poetic and surreal style, which broke traditional cinematic forms.</a:t>
            </a:r>
            <a:endParaRPr lang="en-US" sz="3200" dirty="0">
              <a:solidFill>
                <a:schemeClr val="bg1"/>
              </a:solidFill>
            </a:endParaRPr>
          </a:p>
        </p:txBody>
      </p:sp>
    </p:spTree>
    <p:extLst>
      <p:ext uri="{BB962C8B-B14F-4D97-AF65-F5344CB8AC3E}">
        <p14:creationId xmlns:p14="http://schemas.microsoft.com/office/powerpoint/2010/main" val="315539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The Color of Pomegranates – Cineccentr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8343" y="182267"/>
            <a:ext cx="4632960" cy="6494085"/>
          </a:xfrm>
          <a:prstGeom prst="rect">
            <a:avLst/>
          </a:prstGeom>
        </p:spPr>
        <p:txBody>
          <a:bodyPr wrap="square">
            <a:spAutoFit/>
          </a:bodyPr>
          <a:lstStyle/>
          <a:p>
            <a:r>
              <a:rPr lang="en-US" sz="3200" b="0" i="0" dirty="0" smtClean="0">
                <a:solidFill>
                  <a:schemeClr val="bg1"/>
                </a:solidFill>
                <a:effectLst/>
                <a:latin typeface="Courier Prime"/>
              </a:rPr>
              <a:t>Directing and Filmmaking – Parajanov created iconic films such as Shadows of Forgotten Ancestors (1965), The Color of Pomegranates (1969), and The Legend of </a:t>
            </a:r>
            <a:r>
              <a:rPr lang="en-US" sz="3200" b="0" i="0" dirty="0" err="1" smtClean="0">
                <a:solidFill>
                  <a:schemeClr val="bg1"/>
                </a:solidFill>
                <a:effectLst/>
                <a:latin typeface="Courier Prime"/>
              </a:rPr>
              <a:t>Suram</a:t>
            </a:r>
            <a:r>
              <a:rPr lang="en-US" sz="3200" b="0" i="0" dirty="0" smtClean="0">
                <a:solidFill>
                  <a:schemeClr val="bg1"/>
                </a:solidFill>
                <a:effectLst/>
                <a:latin typeface="Courier Prime"/>
              </a:rPr>
              <a:t> Fortress (1985), using his distinct visual style that combined symbolism, folklore, and surrealism</a:t>
            </a:r>
            <a:endParaRPr lang="en-US" sz="3200" dirty="0">
              <a:solidFill>
                <a:schemeClr val="bg1"/>
              </a:solidFill>
            </a:endParaRPr>
          </a:p>
        </p:txBody>
      </p:sp>
    </p:spTree>
    <p:extLst>
      <p:ext uri="{BB962C8B-B14F-4D97-AF65-F5344CB8AC3E}">
        <p14:creationId xmlns:p14="http://schemas.microsoft.com/office/powerpoint/2010/main" val="970074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Exhibition of Sergey Parajanov's creations in Istanbul's muse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73486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2541453"/>
            <a:ext cx="6096000" cy="4524315"/>
          </a:xfrm>
          <a:prstGeom prst="rect">
            <a:avLst/>
          </a:prstGeom>
        </p:spPr>
        <p:txBody>
          <a:bodyPr>
            <a:spAutoFit/>
          </a:bodyPr>
          <a:lstStyle/>
          <a:p>
            <a:r>
              <a:rPr lang="en-US" sz="3600" b="0" i="0" dirty="0" smtClean="0">
                <a:solidFill>
                  <a:schemeClr val="bg1"/>
                </a:solidFill>
                <a:effectLst/>
                <a:latin typeface="Courier Prime"/>
              </a:rPr>
              <a:t>Artistic Expression – Beyond filmmaking, Parajanov was also an artist, creating visual works that reflected his innovative approach to storytelling and his deep connection to cultural traditions.</a:t>
            </a:r>
            <a:endParaRPr lang="en-US" sz="3600" dirty="0">
              <a:solidFill>
                <a:schemeClr val="bg1"/>
              </a:solidFill>
            </a:endParaRPr>
          </a:p>
        </p:txBody>
      </p:sp>
    </p:spTree>
    <p:extLst>
      <p:ext uri="{BB962C8B-B14F-4D97-AF65-F5344CB8AC3E}">
        <p14:creationId xmlns:p14="http://schemas.microsoft.com/office/powerpoint/2010/main" val="84737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Three Short Films by Sergei Parajano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7588" y="556598"/>
            <a:ext cx="6096000" cy="1569660"/>
          </a:xfrm>
          <a:prstGeom prst="rect">
            <a:avLst/>
          </a:prstGeom>
        </p:spPr>
        <p:txBody>
          <a:bodyPr>
            <a:spAutoFit/>
          </a:bodyPr>
          <a:lstStyle/>
          <a:p>
            <a:r>
              <a:rPr lang="en-US" sz="2400" b="0" i="0" dirty="0" smtClean="0">
                <a:solidFill>
                  <a:schemeClr val="bg1"/>
                </a:solidFill>
                <a:effectLst/>
                <a:latin typeface="Courier Prime"/>
              </a:rPr>
              <a:t>Cultural Preservation – His films often explored and preserved the folklore, traditions, and history of Armenia, Georgia, and the broader Caucasus region.</a:t>
            </a:r>
          </a:p>
        </p:txBody>
      </p:sp>
      <p:sp>
        <p:nvSpPr>
          <p:cNvPr id="5" name="Rectangle 4"/>
          <p:cNvSpPr/>
          <p:nvPr/>
        </p:nvSpPr>
        <p:spPr>
          <a:xfrm>
            <a:off x="487680" y="4352836"/>
            <a:ext cx="6096000" cy="2308324"/>
          </a:xfrm>
          <a:prstGeom prst="rect">
            <a:avLst/>
          </a:prstGeom>
        </p:spPr>
        <p:txBody>
          <a:bodyPr>
            <a:spAutoFit/>
          </a:bodyPr>
          <a:lstStyle/>
          <a:p>
            <a:r>
              <a:rPr lang="en-US" sz="2400" b="0" i="0" dirty="0" smtClean="0">
                <a:solidFill>
                  <a:schemeClr val="bg1"/>
                </a:solidFill>
                <a:effectLst/>
                <a:latin typeface="Courier Prime"/>
              </a:rPr>
              <a:t>Challenging Soviet Authorities – </a:t>
            </a:r>
            <a:r>
              <a:rPr lang="en-US" sz="2400" b="0" i="0" dirty="0" err="1" smtClean="0">
                <a:solidFill>
                  <a:schemeClr val="bg1"/>
                </a:solidFill>
                <a:effectLst/>
                <a:latin typeface="Courier Prime"/>
              </a:rPr>
              <a:t>Parajanov’s</a:t>
            </a:r>
            <a:r>
              <a:rPr lang="en-US" sz="2400" b="0" i="0" dirty="0" smtClean="0">
                <a:solidFill>
                  <a:schemeClr val="bg1"/>
                </a:solidFill>
                <a:effectLst/>
                <a:latin typeface="Courier Prime"/>
              </a:rPr>
              <a:t> films and his outspoken personality led to conflict with Soviet authorities, resulting in his imprisonment and censorship, which marked a significant part of his life and career.</a:t>
            </a:r>
            <a:endParaRPr lang="en-US" sz="2400" b="0" i="0" dirty="0">
              <a:solidFill>
                <a:schemeClr val="bg1"/>
              </a:solidFill>
              <a:effectLst/>
              <a:latin typeface="Courier Prime"/>
            </a:endParaRPr>
          </a:p>
        </p:txBody>
      </p:sp>
    </p:spTree>
    <p:extLst>
      <p:ext uri="{BB962C8B-B14F-4D97-AF65-F5344CB8AC3E}">
        <p14:creationId xmlns:p14="http://schemas.microsoft.com/office/powerpoint/2010/main" val="1861456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Sergei Parajanov: The Collages of the Magician of Cinema"/>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12192001" cy="75218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515102" y="480768"/>
            <a:ext cx="6096000" cy="4524315"/>
          </a:xfrm>
          <a:prstGeom prst="rect">
            <a:avLst/>
          </a:prstGeom>
        </p:spPr>
        <p:txBody>
          <a:bodyPr>
            <a:spAutoFit/>
          </a:bodyPr>
          <a:lstStyle/>
          <a:p>
            <a:r>
              <a:rPr lang="en-US" sz="3200" b="0" i="0" dirty="0" smtClean="0">
                <a:solidFill>
                  <a:schemeClr val="bg1"/>
                </a:solidFill>
                <a:effectLst/>
                <a:latin typeface="Courier Prime"/>
              </a:rPr>
              <a:t>His artistic activities were revolutionary, blending cinema with visual art in ways that challenged conventional filmmaking techniques and established him as a major figure in world cinema.</a:t>
            </a:r>
          </a:p>
          <a:p>
            <a:r>
              <a:rPr lang="en-US" sz="3200" b="0" i="0" dirty="0" smtClean="0">
                <a:solidFill>
                  <a:schemeClr val="bg1"/>
                </a:solidFill>
                <a:effectLst/>
                <a:latin typeface="Courier Prime"/>
              </a:rPr>
              <a:t/>
            </a:r>
            <a:br>
              <a:rPr lang="en-US" sz="3200" b="0" i="0" dirty="0" smtClean="0">
                <a:solidFill>
                  <a:schemeClr val="bg1"/>
                </a:solidFill>
                <a:effectLst/>
                <a:latin typeface="Courier Prime"/>
              </a:rPr>
            </a:br>
            <a:endParaRPr lang="en-US" sz="3200" dirty="0">
              <a:solidFill>
                <a:schemeClr val="bg1"/>
              </a:solidFill>
            </a:endParaRPr>
          </a:p>
        </p:txBody>
      </p:sp>
    </p:spTree>
    <p:extLst>
      <p:ext uri="{BB962C8B-B14F-4D97-AF65-F5344CB8AC3E}">
        <p14:creationId xmlns:p14="http://schemas.microsoft.com/office/powerpoint/2010/main" val="1620122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TotalTime>
  <Words>222</Words>
  <Application>Microsoft Office PowerPoint</Application>
  <PresentationFormat>Widescreen</PresentationFormat>
  <Paragraphs>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Courier Prime</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cp:revision>
  <dcterms:created xsi:type="dcterms:W3CDTF">2025-02-03T13:27:28Z</dcterms:created>
  <dcterms:modified xsi:type="dcterms:W3CDTF">2025-02-03T14:13:44Z</dcterms:modified>
</cp:coreProperties>
</file>